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06BAF4-E17F-48EE-BDB1-F152B20D4B70}" v="1" dt="2023-11-05T10:52:00.820"/>
    <p1510:client id="{969576CC-0935-4916-AF47-3D8EC26C3EFC}" v="522" dt="2023-11-06T04:42:59.435"/>
    <p1510:client id="{A5FA648F-B740-4580-9EEB-7236602ABD6D}" v="311" dt="2023-11-22T19:25:37.028"/>
    <p1510:client id="{F73A1A0A-70BC-411E-8FDA-83C67A295F3A}" v="1" dt="2023-11-22T18:14:50.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97" y="44062"/>
            <a:ext cx="12292640" cy="1136770"/>
          </a:xfrm>
        </p:spPr>
        <p:txBody>
          <a:bodyPr>
            <a:noAutofit/>
          </a:bodyPr>
          <a:lstStyle/>
          <a:p>
            <a:r>
              <a:rPr lang="en-US" sz="6600" b="1" dirty="0">
                <a:latin typeface="Cambria"/>
                <a:ea typeface="Calibri Light"/>
                <a:cs typeface="Calibri Light"/>
              </a:rPr>
              <a:t>UNIT 3:BUSINESS OWNERSHIP</a:t>
            </a:r>
          </a:p>
        </p:txBody>
      </p:sp>
      <p:sp>
        <p:nvSpPr>
          <p:cNvPr id="3" name="Subtitle 2"/>
          <p:cNvSpPr>
            <a:spLocks noGrp="1"/>
          </p:cNvSpPr>
          <p:nvPr>
            <p:ph type="subTitle" idx="1"/>
          </p:nvPr>
        </p:nvSpPr>
        <p:spPr>
          <a:xfrm>
            <a:off x="8382000" y="5298566"/>
            <a:ext cx="4974566" cy="1943308"/>
          </a:xfrm>
        </p:spPr>
        <p:txBody>
          <a:bodyPr vert="horz" lIns="91440" tIns="45720" rIns="91440" bIns="45720" rtlCol="0" anchor="t">
            <a:normAutofit/>
          </a:bodyPr>
          <a:lstStyle/>
          <a:p>
            <a:r>
              <a:rPr lang="en-US" dirty="0">
                <a:ea typeface="Calibri"/>
                <a:cs typeface="Calibri"/>
              </a:rPr>
              <a:t>-</a:t>
            </a:r>
            <a:r>
              <a:rPr lang="en-US" b="1" dirty="0">
                <a:solidFill>
                  <a:srgbClr val="FF0000"/>
                </a:solidFill>
                <a:ea typeface="Calibri"/>
                <a:cs typeface="Calibri"/>
              </a:rPr>
              <a:t> </a:t>
            </a:r>
            <a:r>
              <a:rPr lang="en-US" sz="2800" b="1" dirty="0">
                <a:solidFill>
                  <a:srgbClr val="FF0000"/>
                </a:solidFill>
                <a:ea typeface="Calibri"/>
                <a:cs typeface="Calibri"/>
              </a:rPr>
              <a:t>Dr. Rahul Singh</a:t>
            </a:r>
          </a:p>
          <a:p>
            <a:r>
              <a:rPr lang="en-US" dirty="0">
                <a:solidFill>
                  <a:srgbClr val="00B0F0"/>
                </a:solidFill>
                <a:ea typeface="Calibri"/>
                <a:cs typeface="Calibri"/>
              </a:rPr>
              <a:t>Asst. Professor</a:t>
            </a:r>
          </a:p>
          <a:p>
            <a:r>
              <a:rPr lang="en-US" dirty="0">
                <a:solidFill>
                  <a:srgbClr val="00B0F0"/>
                </a:solidFill>
                <a:ea typeface="Calibri"/>
                <a:cs typeface="Calibri"/>
              </a:rPr>
              <a:t>DSPMU, Ranchi</a:t>
            </a:r>
          </a:p>
        </p:txBody>
      </p:sp>
      <p:pic>
        <p:nvPicPr>
          <p:cNvPr id="4" name="Picture 3" descr="A group of people sitting on top of a building&#10;&#10;Description automatically generated">
            <a:extLst>
              <a:ext uri="{FF2B5EF4-FFF2-40B4-BE49-F238E27FC236}">
                <a16:creationId xmlns:a16="http://schemas.microsoft.com/office/drawing/2014/main" id="{33D226EB-14AA-AA7F-A91D-21D924D66DFC}"/>
              </a:ext>
            </a:extLst>
          </p:cNvPr>
          <p:cNvPicPr>
            <a:picLocks noChangeAspect="1"/>
          </p:cNvPicPr>
          <p:nvPr/>
        </p:nvPicPr>
        <p:blipFill>
          <a:blip r:embed="rId2"/>
          <a:stretch>
            <a:fillRect/>
          </a:stretch>
        </p:blipFill>
        <p:spPr>
          <a:xfrm>
            <a:off x="0" y="1016300"/>
            <a:ext cx="12191999" cy="420717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571A6C-BFDD-2BEF-6DF9-19293DF3086E}"/>
              </a:ext>
            </a:extLst>
          </p:cNvPr>
          <p:cNvSpPr txBox="1"/>
          <p:nvPr/>
        </p:nvSpPr>
        <p:spPr>
          <a:xfrm>
            <a:off x="195533" y="1446363"/>
            <a:ext cx="11800934"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b="1" dirty="0">
                <a:solidFill>
                  <a:srgbClr val="FF0000"/>
                </a:solidFill>
                <a:cs typeface="Calibri"/>
              </a:rPr>
              <a:t>Characteristics of joint stock company</a:t>
            </a:r>
            <a:endParaRPr lang="en-US" sz="2800" b="1">
              <a:solidFill>
                <a:srgbClr val="FF0000"/>
              </a:solidFill>
              <a:ea typeface="Calibri"/>
              <a:cs typeface="Calibri"/>
            </a:endParaRPr>
          </a:p>
          <a:p>
            <a:pPr algn="just"/>
            <a:r>
              <a:rPr lang="en-US" sz="2400" dirty="0">
                <a:solidFill>
                  <a:schemeClr val="bg1"/>
                </a:solidFill>
                <a:cs typeface="Calibri"/>
              </a:rPr>
              <a:t>Joint stock companies, also known as corporations, have several distinctive characteristics that set them apart from other forms of business organizations. Here are some key characteristics of joint stock companies:</a:t>
            </a:r>
            <a:endParaRPr lang="en-US" sz="2400">
              <a:solidFill>
                <a:schemeClr val="bg1"/>
              </a:solidFill>
              <a:ea typeface="Calibri"/>
              <a:cs typeface="Calibri"/>
            </a:endParaRPr>
          </a:p>
          <a:p>
            <a:pPr algn="just"/>
            <a:endParaRPr lang="en-US" sz="2400" dirty="0">
              <a:solidFill>
                <a:schemeClr val="bg1"/>
              </a:solidFill>
              <a:cs typeface="Calibri"/>
            </a:endParaRPr>
          </a:p>
          <a:p>
            <a:pPr algn="just">
              <a:buAutoNum type="arabicPeriod"/>
            </a:pPr>
            <a:r>
              <a:rPr lang="en-US" sz="2400" b="1" dirty="0">
                <a:solidFill>
                  <a:schemeClr val="bg1"/>
                </a:solidFill>
                <a:cs typeface="Calibri"/>
              </a:rPr>
              <a:t>Limited Liability:</a:t>
            </a:r>
            <a:r>
              <a:rPr lang="en-US" sz="2400" dirty="0">
                <a:solidFill>
                  <a:schemeClr val="bg1"/>
                </a:solidFill>
                <a:cs typeface="Calibri"/>
              </a:rPr>
              <a:t> One of the primary characteristics is that shareholders have limited liability. This means that the personal assets of shareholders are generally protected, and their liability is limited to the amount invested in the form of shares.</a:t>
            </a:r>
            <a:endParaRPr lang="en-US" sz="2400">
              <a:solidFill>
                <a:schemeClr val="bg1"/>
              </a:solidFill>
              <a:ea typeface="Calibri"/>
              <a:cs typeface="Calibri"/>
            </a:endParaRPr>
          </a:p>
          <a:p>
            <a:pPr algn="just">
              <a:buAutoNum type="arabicPeriod"/>
            </a:pPr>
            <a:r>
              <a:rPr lang="en-US" sz="2400" b="1" dirty="0">
                <a:solidFill>
                  <a:schemeClr val="bg1"/>
                </a:solidFill>
                <a:cs typeface="Calibri"/>
              </a:rPr>
              <a:t>Share Capital:</a:t>
            </a:r>
            <a:r>
              <a:rPr lang="en-US" sz="2400" dirty="0">
                <a:solidFill>
                  <a:schemeClr val="bg1"/>
                </a:solidFill>
                <a:cs typeface="Calibri"/>
              </a:rPr>
              <a:t> The capital of the company is divided into shares, and ownership is represented by these shares. Shareholders invest in the company by purchasing shares, and the total ownership stake is proportional to the number of shares held.</a:t>
            </a:r>
            <a:endParaRPr lang="en-US" sz="2400">
              <a:solidFill>
                <a:schemeClr val="bg1"/>
              </a:solidFill>
              <a:ea typeface="Calibri"/>
              <a:cs typeface="Calibri"/>
            </a:endParaRPr>
          </a:p>
          <a:p>
            <a:pPr algn="just">
              <a:buAutoNum type="arabicPeriod"/>
            </a:pPr>
            <a:r>
              <a:rPr lang="en-US" sz="2400" b="1" dirty="0">
                <a:solidFill>
                  <a:schemeClr val="bg1"/>
                </a:solidFill>
                <a:cs typeface="Calibri"/>
              </a:rPr>
              <a:t>Perpetual Succession:</a:t>
            </a:r>
            <a:r>
              <a:rPr lang="en-US" sz="2400" dirty="0">
                <a:solidFill>
                  <a:schemeClr val="bg1"/>
                </a:solidFill>
                <a:cs typeface="Calibri"/>
              </a:rPr>
              <a:t> A joint stock company has perpetual succession, meaning its existence is not affected by changes in ownership. The death or transfer of shares by individual shareholders does not impact the continuity of the company.</a:t>
            </a:r>
            <a:endParaRPr lang="en-US" sz="2400" dirty="0">
              <a:solidFill>
                <a:schemeClr val="bg1"/>
              </a:solidFill>
              <a:ea typeface="Calibri"/>
              <a:cs typeface="Calibri"/>
            </a:endParaRPr>
          </a:p>
        </p:txBody>
      </p:sp>
    </p:spTree>
    <p:extLst>
      <p:ext uri="{BB962C8B-B14F-4D97-AF65-F5344CB8AC3E}">
        <p14:creationId xmlns:p14="http://schemas.microsoft.com/office/powerpoint/2010/main" val="408542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17AE6-9752-719C-4074-AF3FB042820D}"/>
              </a:ext>
            </a:extLst>
          </p:cNvPr>
          <p:cNvSpPr txBox="1"/>
          <p:nvPr/>
        </p:nvSpPr>
        <p:spPr>
          <a:xfrm>
            <a:off x="368061" y="1719532"/>
            <a:ext cx="1154214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dirty="0">
                <a:solidFill>
                  <a:schemeClr val="bg1"/>
                </a:solidFill>
                <a:cs typeface="Calibri"/>
              </a:rPr>
              <a:t>4. Separation of Ownership and Management:</a:t>
            </a:r>
            <a:r>
              <a:rPr lang="en-US" sz="2400" dirty="0">
                <a:solidFill>
                  <a:schemeClr val="bg1"/>
                </a:solidFill>
                <a:cs typeface="Calibri"/>
              </a:rPr>
              <a:t> There is a clear separation between ownership and management. Shareholders elect a board of directors to make key decisions on behalf of the company. Day-to-day operations are typically carried out by professional managers.</a:t>
            </a:r>
            <a:endParaRPr lang="en-US" sz="2400">
              <a:solidFill>
                <a:schemeClr val="bg1"/>
              </a:solidFill>
              <a:ea typeface="Calibri"/>
              <a:cs typeface="Calibri"/>
            </a:endParaRPr>
          </a:p>
          <a:p>
            <a:pPr algn="just"/>
            <a:r>
              <a:rPr lang="en-US" sz="2400" b="1" dirty="0">
                <a:solidFill>
                  <a:schemeClr val="bg1"/>
                </a:solidFill>
                <a:cs typeface="Calibri"/>
              </a:rPr>
              <a:t>5. Transferability of Shares:</a:t>
            </a:r>
            <a:r>
              <a:rPr lang="en-US" sz="2400" dirty="0">
                <a:solidFill>
                  <a:schemeClr val="bg1"/>
                </a:solidFill>
                <a:cs typeface="Calibri"/>
              </a:rPr>
              <a:t> Shares in a joint stock company can be easily bought and sold in the stock market. This transferability provides liquidity to shareholders and allows for changes in ownership without disrupting the business.</a:t>
            </a:r>
            <a:endParaRPr lang="en-US" sz="2400">
              <a:solidFill>
                <a:schemeClr val="bg1"/>
              </a:solidFill>
              <a:ea typeface="Calibri"/>
              <a:cs typeface="Calibri"/>
            </a:endParaRPr>
          </a:p>
          <a:p>
            <a:pPr algn="just"/>
            <a:r>
              <a:rPr lang="en-US" sz="2400" b="1" dirty="0">
                <a:solidFill>
                  <a:schemeClr val="bg1"/>
                </a:solidFill>
                <a:cs typeface="Calibri"/>
              </a:rPr>
              <a:t>6. Legal Entity:</a:t>
            </a:r>
            <a:r>
              <a:rPr lang="en-US" sz="2400" dirty="0">
                <a:solidFill>
                  <a:schemeClr val="bg1"/>
                </a:solidFill>
                <a:cs typeface="Calibri"/>
              </a:rPr>
              <a:t> A joint stock company is a legal entity distinct from its shareholders. It can enter into contracts, own property, and be subject to legal actions independently of its owners.</a:t>
            </a:r>
            <a:endParaRPr lang="en-US" sz="2400">
              <a:solidFill>
                <a:schemeClr val="bg1"/>
              </a:solidFill>
              <a:ea typeface="Calibri"/>
              <a:cs typeface="Calibri"/>
            </a:endParaRPr>
          </a:p>
          <a:p>
            <a:pPr algn="just"/>
            <a:r>
              <a:rPr lang="en-US" sz="2400" b="1" dirty="0">
                <a:solidFill>
                  <a:schemeClr val="bg1"/>
                </a:solidFill>
                <a:cs typeface="Calibri"/>
              </a:rPr>
              <a:t>7. Large Capital Base:</a:t>
            </a:r>
            <a:r>
              <a:rPr lang="en-US" sz="2400" dirty="0">
                <a:solidFill>
                  <a:schemeClr val="bg1"/>
                </a:solidFill>
                <a:cs typeface="Calibri"/>
              </a:rPr>
              <a:t> Joint stock companies are well-suited for raising large amounts of capital. The ability to issue a large number of shares allows for broad participation by investors, facilitating the accumulation of significant capital for business expansion and investment.</a:t>
            </a:r>
            <a:endParaRPr lang="en-US" sz="2400" dirty="0">
              <a:solidFill>
                <a:schemeClr val="bg1"/>
              </a:solidFill>
              <a:ea typeface="Calibri"/>
              <a:cs typeface="Calibri"/>
            </a:endParaRPr>
          </a:p>
        </p:txBody>
      </p:sp>
    </p:spTree>
    <p:extLst>
      <p:ext uri="{BB962C8B-B14F-4D97-AF65-F5344CB8AC3E}">
        <p14:creationId xmlns:p14="http://schemas.microsoft.com/office/powerpoint/2010/main" val="304768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FB0A41-E7EC-B0A3-59FA-3D0994CCDA32}"/>
              </a:ext>
            </a:extLst>
          </p:cNvPr>
          <p:cNvSpPr txBox="1"/>
          <p:nvPr/>
        </p:nvSpPr>
        <p:spPr>
          <a:xfrm>
            <a:off x="152401" y="1230703"/>
            <a:ext cx="11844066"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dirty="0">
                <a:solidFill>
                  <a:schemeClr val="bg1"/>
                </a:solidFill>
                <a:cs typeface="Calibri"/>
              </a:rPr>
              <a:t>8. Democratic Decision-Making:</a:t>
            </a:r>
            <a:r>
              <a:rPr lang="en-US" sz="2400" dirty="0">
                <a:solidFill>
                  <a:schemeClr val="bg1"/>
                </a:solidFill>
                <a:cs typeface="Calibri"/>
              </a:rPr>
              <a:t> Shareholders typically have the right to vote on important matters at general meetings. The number of votes is often proportional to the number of shares held, making it a form of democratic decision-making.</a:t>
            </a:r>
            <a:endParaRPr lang="en-US" sz="2400">
              <a:solidFill>
                <a:schemeClr val="bg1"/>
              </a:solidFill>
              <a:ea typeface="Calibri"/>
              <a:cs typeface="Calibri"/>
            </a:endParaRPr>
          </a:p>
          <a:p>
            <a:pPr algn="just"/>
            <a:r>
              <a:rPr lang="en-US" sz="2400" b="1" dirty="0">
                <a:solidFill>
                  <a:schemeClr val="bg1"/>
                </a:solidFill>
                <a:cs typeface="Calibri"/>
              </a:rPr>
              <a:t>9. Statutory Regulations:</a:t>
            </a:r>
            <a:r>
              <a:rPr lang="en-US" sz="2400" dirty="0">
                <a:solidFill>
                  <a:schemeClr val="bg1"/>
                </a:solidFill>
                <a:cs typeface="Calibri"/>
              </a:rPr>
              <a:t> Joint stock companies are subject to various legal regulations and statutory requirements. These regulations vary by jurisdiction and are designed to ensure transparency, accountability, and protection of shareholder rights.</a:t>
            </a:r>
            <a:endParaRPr lang="en-US" sz="2400">
              <a:solidFill>
                <a:schemeClr val="bg1"/>
              </a:solidFill>
              <a:ea typeface="Calibri"/>
              <a:cs typeface="Calibri"/>
            </a:endParaRPr>
          </a:p>
          <a:p>
            <a:pPr algn="just"/>
            <a:r>
              <a:rPr lang="en-US" sz="2400" b="1" dirty="0">
                <a:solidFill>
                  <a:schemeClr val="bg1"/>
                </a:solidFill>
                <a:cs typeface="Calibri"/>
              </a:rPr>
              <a:t>10. Public or Private Ownership:</a:t>
            </a:r>
            <a:r>
              <a:rPr lang="en-US" sz="2400" dirty="0">
                <a:solidFill>
                  <a:schemeClr val="bg1"/>
                </a:solidFill>
                <a:cs typeface="Calibri"/>
              </a:rPr>
              <a:t> Joint stock companies can be either publicly traded, where shares are listed on a stock exchange and available to the general public, or privately held, where shares are owned by a smaller group of investors.</a:t>
            </a:r>
            <a:endParaRPr lang="en-US" sz="2400">
              <a:solidFill>
                <a:schemeClr val="bg1"/>
              </a:solidFill>
              <a:ea typeface="Calibri"/>
              <a:cs typeface="Calibri"/>
            </a:endParaRPr>
          </a:p>
          <a:p>
            <a:pPr algn="just"/>
            <a:r>
              <a:rPr lang="en-US" sz="2400" b="1" dirty="0">
                <a:solidFill>
                  <a:schemeClr val="bg1"/>
                </a:solidFill>
                <a:cs typeface="Calibri"/>
              </a:rPr>
              <a:t>11. Dividends:</a:t>
            </a:r>
            <a:r>
              <a:rPr lang="en-US" sz="2400" dirty="0">
                <a:solidFill>
                  <a:schemeClr val="bg1"/>
                </a:solidFill>
                <a:cs typeface="Calibri"/>
              </a:rPr>
              <a:t> Profits earned by the company can be distributed to shareholders in the form of dividends. The amount of dividends is typically determined by the company's board of directors.</a:t>
            </a:r>
            <a:endParaRPr lang="en-US" sz="2400">
              <a:solidFill>
                <a:schemeClr val="bg1"/>
              </a:solidFill>
              <a:ea typeface="Calibri"/>
              <a:cs typeface="Calibri"/>
            </a:endParaRPr>
          </a:p>
          <a:p>
            <a:pPr algn="just"/>
            <a:r>
              <a:rPr lang="en-US" sz="2400" dirty="0">
                <a:solidFill>
                  <a:schemeClr val="bg1"/>
                </a:solidFill>
                <a:cs typeface="Calibri"/>
              </a:rPr>
              <a:t>These characteristics make joint stock companies a popular and flexible form of business organization, especially for larger enterprises with a need for significant capital, diversified ownership, and a separation of ownership and management functions.</a:t>
            </a:r>
            <a:endParaRPr lang="en-US" sz="2400" dirty="0">
              <a:solidFill>
                <a:schemeClr val="bg1"/>
              </a:solidFill>
              <a:ea typeface="Calibri"/>
              <a:cs typeface="Calibri"/>
            </a:endParaRPr>
          </a:p>
        </p:txBody>
      </p:sp>
    </p:spTree>
    <p:extLst>
      <p:ext uri="{BB962C8B-B14F-4D97-AF65-F5344CB8AC3E}">
        <p14:creationId xmlns:p14="http://schemas.microsoft.com/office/powerpoint/2010/main" val="200182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22B600-264E-F66E-FCA0-4F0836D6D70E}"/>
              </a:ext>
            </a:extLst>
          </p:cNvPr>
          <p:cNvSpPr txBox="1"/>
          <p:nvPr/>
        </p:nvSpPr>
        <p:spPr>
          <a:xfrm>
            <a:off x="310550" y="65413"/>
            <a:ext cx="11369615" cy="723274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r>
              <a:rPr lang="en-US" sz="3600" b="1" u="sng" dirty="0">
                <a:solidFill>
                  <a:srgbClr val="393E42"/>
                </a:solidFill>
                <a:latin typeface="Calibri"/>
                <a:ea typeface="Calibri"/>
                <a:cs typeface="Calibri"/>
              </a:rPr>
              <a:t>BUSINESS OWNERSHIP :</a:t>
            </a:r>
            <a:endParaRPr lang="en-US" u="sng" dirty="0"/>
          </a:p>
          <a:p>
            <a:pPr algn="just"/>
            <a:endParaRPr lang="en-US" sz="3600" b="1" u="sng" dirty="0">
              <a:solidFill>
                <a:srgbClr val="393E42"/>
              </a:solidFill>
              <a:latin typeface="Calibri"/>
              <a:ea typeface="Calibri"/>
              <a:cs typeface="Calibri"/>
            </a:endParaRPr>
          </a:p>
          <a:p>
            <a:pPr algn="just"/>
            <a:r>
              <a:rPr lang="en-US" sz="3600" dirty="0">
                <a:solidFill>
                  <a:srgbClr val="393E42"/>
                </a:solidFill>
                <a:latin typeface="Calibri"/>
                <a:ea typeface="Calibri"/>
                <a:cs typeface="Calibri"/>
              </a:rPr>
              <a:t>Starting a business is a big decision that comes with a lot of challenges. The first challenge business owners face is deciding the ownership structure they want to use. This structure will be heavily influenced by the type of business ownership employed.</a:t>
            </a:r>
            <a:endParaRPr lang="en-US"/>
          </a:p>
          <a:p>
            <a:pPr algn="just"/>
            <a:r>
              <a:rPr lang="en-US" sz="3600" dirty="0">
                <a:solidFill>
                  <a:srgbClr val="393E42"/>
                </a:solidFill>
                <a:latin typeface="Calibri"/>
                <a:ea typeface="Calibri"/>
                <a:cs typeface="Calibri"/>
              </a:rPr>
              <a:t>    Each business ownership type has its unique advantages and disadvantages which contribute to the decision-making process. Understanding ownership is essential before setting up your own business.</a:t>
            </a:r>
          </a:p>
          <a:p>
            <a:pPr algn="just"/>
            <a:endParaRPr lang="en-US" sz="3600" dirty="0">
              <a:solidFill>
                <a:srgbClr val="393E42"/>
              </a:solidFill>
              <a:latin typeface="Calibri"/>
              <a:ea typeface="Calibri"/>
              <a:cs typeface="Calibri"/>
            </a:endParaRPr>
          </a:p>
          <a:p>
            <a:endParaRPr lang="en-US" sz="3200" dirty="0">
              <a:solidFill>
                <a:srgbClr val="393E42"/>
              </a:solidFill>
              <a:latin typeface="Proxima Nova"/>
            </a:endParaRPr>
          </a:p>
        </p:txBody>
      </p:sp>
    </p:spTree>
    <p:extLst>
      <p:ext uri="{BB962C8B-B14F-4D97-AF65-F5344CB8AC3E}">
        <p14:creationId xmlns:p14="http://schemas.microsoft.com/office/powerpoint/2010/main" val="348592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CE0AA-F678-B988-9ADC-E98313F085B6}"/>
              </a:ext>
            </a:extLst>
          </p:cNvPr>
          <p:cNvSpPr txBox="1"/>
          <p:nvPr/>
        </p:nvSpPr>
        <p:spPr>
          <a:xfrm>
            <a:off x="324928" y="324928"/>
            <a:ext cx="11297728"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4" algn="just"/>
            <a:r>
              <a:rPr lang="en-US" sz="4000" b="1" i="1" dirty="0">
                <a:solidFill>
                  <a:srgbClr val="FF0000"/>
                </a:solidFill>
                <a:latin typeface="Times New Roman"/>
                <a:cs typeface="Times New Roman"/>
              </a:rPr>
              <a:t>What is business ownership? </a:t>
            </a:r>
            <a:endParaRPr lang="en-US" sz="4000">
              <a:solidFill>
                <a:srgbClr val="FF0000"/>
              </a:solidFill>
              <a:latin typeface="Times New Roman"/>
              <a:cs typeface="Times New Roman"/>
            </a:endParaRPr>
          </a:p>
          <a:p>
            <a:pPr algn="just"/>
            <a:endParaRPr lang="en-US" sz="3200" dirty="0">
              <a:solidFill>
                <a:srgbClr val="10324C"/>
              </a:solidFill>
              <a:latin typeface="Times New Roman"/>
              <a:cs typeface="Times New Roman"/>
            </a:endParaRPr>
          </a:p>
          <a:p>
            <a:pPr algn="just"/>
            <a:r>
              <a:rPr lang="en-US" sz="3200" b="1" dirty="0">
                <a:solidFill>
                  <a:srgbClr val="393E42"/>
                </a:solidFill>
                <a:latin typeface="Times New Roman"/>
                <a:cs typeface="Times New Roman"/>
              </a:rPr>
              <a:t>Business ownership</a:t>
            </a:r>
            <a:r>
              <a:rPr lang="en-US" sz="3200" dirty="0">
                <a:solidFill>
                  <a:srgbClr val="393E42"/>
                </a:solidFill>
                <a:latin typeface="Times New Roman"/>
                <a:cs typeface="Times New Roman"/>
              </a:rPr>
              <a:t> </a:t>
            </a:r>
            <a:r>
              <a:rPr lang="en-US" sz="3200" dirty="0">
                <a:solidFill>
                  <a:srgbClr val="000000"/>
                </a:solidFill>
                <a:latin typeface="Times New Roman"/>
                <a:cs typeface="Times New Roman"/>
              </a:rPr>
              <a:t>refers to legal control over a business. </a:t>
            </a:r>
          </a:p>
          <a:p>
            <a:pPr algn="just"/>
            <a:r>
              <a:rPr lang="en-US" sz="3200" dirty="0">
                <a:solidFill>
                  <a:srgbClr val="000000"/>
                </a:solidFill>
                <a:latin typeface="Times New Roman"/>
                <a:cs typeface="Times New Roman"/>
              </a:rPr>
              <a:t>It gives the owner the legal right to make certain business decisions.</a:t>
            </a:r>
            <a:endParaRPr lang="en-US"/>
          </a:p>
          <a:p>
            <a:pPr algn="just"/>
            <a:endParaRPr lang="en-US" sz="3200" dirty="0">
              <a:solidFill>
                <a:srgbClr val="000000"/>
              </a:solidFill>
              <a:latin typeface="Times New Roman"/>
              <a:cs typeface="Times New Roman"/>
            </a:endParaRPr>
          </a:p>
          <a:p>
            <a:pPr algn="just"/>
            <a:r>
              <a:rPr lang="en-US" sz="3200" dirty="0">
                <a:solidFill>
                  <a:srgbClr val="000000"/>
                </a:solidFill>
                <a:latin typeface="Times New Roman"/>
                <a:cs typeface="Times New Roman"/>
              </a:rPr>
              <a:t>Business ownership provides a management framework for business owners. Thus, understanding the various types of ownership is essential to these folks.</a:t>
            </a:r>
          </a:p>
          <a:p>
            <a:pPr algn="just"/>
            <a:r>
              <a:rPr lang="en-US" sz="3200" dirty="0">
                <a:solidFill>
                  <a:srgbClr val="000000"/>
                </a:solidFill>
                <a:latin typeface="Times New Roman"/>
                <a:cs typeface="Times New Roman"/>
              </a:rPr>
              <a:t>     The legal structure of a business is crucial in its ramifications, so it must be understood and planned out carefully. The decisions involved impact daily operations, taxation, and the level of risk.</a:t>
            </a:r>
          </a:p>
          <a:p>
            <a:endParaRPr lang="en-US" sz="2800" b="1" dirty="0">
              <a:solidFill>
                <a:srgbClr val="10324C"/>
              </a:solidFill>
              <a:latin typeface="Proxima Nova"/>
            </a:endParaRPr>
          </a:p>
        </p:txBody>
      </p:sp>
    </p:spTree>
    <p:extLst>
      <p:ext uri="{BB962C8B-B14F-4D97-AF65-F5344CB8AC3E}">
        <p14:creationId xmlns:p14="http://schemas.microsoft.com/office/powerpoint/2010/main" val="176192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on a whiteboard&#10;&#10;Description automatically generated">
            <a:extLst>
              <a:ext uri="{FF2B5EF4-FFF2-40B4-BE49-F238E27FC236}">
                <a16:creationId xmlns:a16="http://schemas.microsoft.com/office/drawing/2014/main" id="{453520FA-5102-BD8E-C0E8-D7EABAD1DA73}"/>
              </a:ext>
            </a:extLst>
          </p:cNvPr>
          <p:cNvPicPr>
            <a:picLocks noChangeAspect="1"/>
          </p:cNvPicPr>
          <p:nvPr/>
        </p:nvPicPr>
        <p:blipFill>
          <a:blip r:embed="rId2"/>
          <a:stretch>
            <a:fillRect/>
          </a:stretch>
        </p:blipFill>
        <p:spPr>
          <a:xfrm>
            <a:off x="376" y="8179"/>
            <a:ext cx="12191248" cy="7646776"/>
          </a:xfrm>
          <a:prstGeom prst="rect">
            <a:avLst/>
          </a:prstGeom>
        </p:spPr>
      </p:pic>
    </p:spTree>
    <p:extLst>
      <p:ext uri="{BB962C8B-B14F-4D97-AF65-F5344CB8AC3E}">
        <p14:creationId xmlns:p14="http://schemas.microsoft.com/office/powerpoint/2010/main" val="393953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kneeling on his knees holding a box&#10;&#10;Description automatically generated">
            <a:extLst>
              <a:ext uri="{FF2B5EF4-FFF2-40B4-BE49-F238E27FC236}">
                <a16:creationId xmlns:a16="http://schemas.microsoft.com/office/drawing/2014/main" id="{D9B79A53-57C3-26FA-C19B-96A15FDA8E9B}"/>
              </a:ext>
            </a:extLst>
          </p:cNvPr>
          <p:cNvPicPr>
            <a:picLocks noChangeAspect="1"/>
          </p:cNvPicPr>
          <p:nvPr/>
        </p:nvPicPr>
        <p:blipFill>
          <a:blip r:embed="rId2"/>
          <a:stretch>
            <a:fillRect/>
          </a:stretch>
        </p:blipFill>
        <p:spPr>
          <a:xfrm>
            <a:off x="0" y="2396"/>
            <a:ext cx="6081623" cy="7284527"/>
          </a:xfrm>
          <a:prstGeom prst="rect">
            <a:avLst/>
          </a:prstGeom>
        </p:spPr>
      </p:pic>
      <p:sp>
        <p:nvSpPr>
          <p:cNvPr id="3" name="TextBox 2">
            <a:extLst>
              <a:ext uri="{FF2B5EF4-FFF2-40B4-BE49-F238E27FC236}">
                <a16:creationId xmlns:a16="http://schemas.microsoft.com/office/drawing/2014/main" id="{93EC1AAD-689C-1DC7-3D65-8C2E9E6460D5}"/>
              </a:ext>
            </a:extLst>
          </p:cNvPr>
          <p:cNvSpPr txBox="1"/>
          <p:nvPr/>
        </p:nvSpPr>
        <p:spPr>
          <a:xfrm>
            <a:off x="6162136" y="8627"/>
            <a:ext cx="589184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600" dirty="0">
                <a:latin typeface="Times New Roman"/>
              </a:rPr>
              <a:t>A </a:t>
            </a:r>
            <a:r>
              <a:rPr lang="en-US" sz="3600" dirty="0">
                <a:solidFill>
                  <a:srgbClr val="FF0000"/>
                </a:solidFill>
                <a:latin typeface="Times New Roman"/>
              </a:rPr>
              <a:t>sole proprietorship</a:t>
            </a:r>
            <a:r>
              <a:rPr lang="en-US" sz="3600" dirty="0">
                <a:latin typeface="Times New Roman"/>
              </a:rPr>
              <a:t> is a common form of business organization where a single individual operates a business as an unincorporated entity. In a sole proprietorship, the owner and the business are considered one and the same, which means there is no legal distinction between the owner's personal assets and the business assets.</a:t>
            </a:r>
            <a:r>
              <a:rPr lang="en-US" sz="3600" dirty="0">
                <a:latin typeface="Times New Roman"/>
                <a:cs typeface="Times New Roman"/>
              </a:rPr>
              <a:t> </a:t>
            </a:r>
            <a:endParaRPr lang="en-US" sz="3600">
              <a:ea typeface="Calibri"/>
              <a:cs typeface="Calibri"/>
            </a:endParaRPr>
          </a:p>
        </p:txBody>
      </p:sp>
    </p:spTree>
    <p:extLst>
      <p:ext uri="{BB962C8B-B14F-4D97-AF65-F5344CB8AC3E}">
        <p14:creationId xmlns:p14="http://schemas.microsoft.com/office/powerpoint/2010/main" val="107835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 on document with pen">
            <a:extLst>
              <a:ext uri="{FF2B5EF4-FFF2-40B4-BE49-F238E27FC236}">
                <a16:creationId xmlns:a16="http://schemas.microsoft.com/office/drawing/2014/main" id="{1071A263-3D17-FC52-4DF0-32471678E7DC}"/>
              </a:ext>
            </a:extLst>
          </p:cNvPr>
          <p:cNvPicPr>
            <a:picLocks noChangeAspect="1"/>
          </p:cNvPicPr>
          <p:nvPr/>
        </p:nvPicPr>
        <p:blipFill rotWithShape="1">
          <a:blip r:embed="rId2"/>
          <a:srcRect l="6024" r="-3" b="-3"/>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2ABCC93-8276-E400-7303-C6EF18352BBA}"/>
              </a:ext>
            </a:extLst>
          </p:cNvPr>
          <p:cNvSpPr txBox="1"/>
          <p:nvPr/>
        </p:nvSpPr>
        <p:spPr>
          <a:xfrm>
            <a:off x="141648" y="119446"/>
            <a:ext cx="11801622" cy="60287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90000"/>
              </a:lnSpc>
              <a:spcAft>
                <a:spcPts val="600"/>
              </a:spcAft>
            </a:pPr>
            <a:r>
              <a:rPr lang="en-US" sz="3200" b="1" dirty="0">
                <a:solidFill>
                  <a:srgbClr val="00B050"/>
                </a:solidFill>
              </a:rPr>
              <a:t>Advantages of a Sole Proprietorship: </a:t>
            </a:r>
            <a:endParaRPr lang="en-US" sz="3200" b="1" dirty="0">
              <a:solidFill>
                <a:srgbClr val="00B050"/>
              </a:solidFill>
              <a:ea typeface="Calibri"/>
              <a:cs typeface="Calibri"/>
            </a:endParaRPr>
          </a:p>
          <a:p>
            <a:pPr marL="228600" indent="-228600" algn="just">
              <a:lnSpc>
                <a:spcPct val="90000"/>
              </a:lnSpc>
              <a:spcAft>
                <a:spcPts val="600"/>
              </a:spcAft>
              <a:buFont typeface="Arial" panose="020B0604020202020204" pitchFamily="34" charset="0"/>
              <a:buChar char="•"/>
            </a:pPr>
            <a:r>
              <a:rPr lang="en-US" sz="2800" b="1" dirty="0"/>
              <a:t>Simple and Inexpensive Formation:</a:t>
            </a:r>
            <a:r>
              <a:rPr lang="en-US" sz="2800" dirty="0"/>
              <a:t> Sole proprietorships are easy and inexpensive to establish. There are minimal legal formalities and administrative requirements, making it accessible for individuals looking to start a small business. </a:t>
            </a:r>
            <a:endParaRPr lang="en-US" sz="2800" dirty="0">
              <a:ea typeface="Calibri"/>
              <a:cs typeface="Calibri"/>
            </a:endParaRPr>
          </a:p>
          <a:p>
            <a:pPr marL="228600" indent="-228600" algn="just">
              <a:lnSpc>
                <a:spcPct val="90000"/>
              </a:lnSpc>
              <a:spcAft>
                <a:spcPts val="600"/>
              </a:spcAft>
              <a:buFont typeface="Arial" panose="020B0604020202020204" pitchFamily="34" charset="0"/>
              <a:buChar char="•"/>
            </a:pPr>
            <a:r>
              <a:rPr lang="en-US" sz="2800" b="1" dirty="0"/>
              <a:t>Full Control: </a:t>
            </a:r>
            <a:r>
              <a:rPr lang="en-US" sz="2800" dirty="0"/>
              <a:t>The owner has complete control over all aspects of the business, including decision-making, operations, and profits. They do not need to consult with other partners or shareholders. </a:t>
            </a:r>
            <a:endParaRPr lang="en-US" sz="2800" dirty="0">
              <a:ea typeface="Calibri"/>
              <a:cs typeface="Calibri"/>
            </a:endParaRPr>
          </a:p>
          <a:p>
            <a:pPr marL="228600" indent="-228600" algn="just">
              <a:lnSpc>
                <a:spcPct val="90000"/>
              </a:lnSpc>
              <a:spcAft>
                <a:spcPts val="600"/>
              </a:spcAft>
              <a:buFont typeface="Arial" panose="020B0604020202020204" pitchFamily="34" charset="0"/>
              <a:buChar char="•"/>
            </a:pPr>
            <a:r>
              <a:rPr lang="en-US" sz="2800" b="1" dirty="0"/>
              <a:t>Direct Taxation</a:t>
            </a:r>
            <a:r>
              <a:rPr lang="en-US" sz="2800" dirty="0"/>
              <a:t>: Income from the business is typically reported on the owner's personal tax return, simplifying the tax process. This can lead to potential tax advantages, especially for small businesses. </a:t>
            </a:r>
            <a:endParaRPr lang="en-US" sz="2800" dirty="0">
              <a:ea typeface="Calibri"/>
              <a:cs typeface="Calibri"/>
            </a:endParaRPr>
          </a:p>
          <a:p>
            <a:pPr marL="228600" indent="-228600" algn="just">
              <a:lnSpc>
                <a:spcPct val="90000"/>
              </a:lnSpc>
              <a:spcAft>
                <a:spcPts val="600"/>
              </a:spcAft>
              <a:buFont typeface="Arial" panose="020B0604020202020204" pitchFamily="34" charset="0"/>
              <a:buChar char="•"/>
            </a:pPr>
            <a:r>
              <a:rPr lang="en-US" sz="2800" b="1" dirty="0"/>
              <a:t>Minimal Regulation:</a:t>
            </a:r>
            <a:r>
              <a:rPr lang="en-US" sz="2800" dirty="0"/>
              <a:t> Sole proprietorships are subject to fewer government regulations and reporting requirements compared to other business structures, such as corporations. </a:t>
            </a:r>
            <a:endParaRPr lang="en-US" sz="2800" dirty="0">
              <a:ea typeface="Calibri"/>
              <a:cs typeface="Calibri"/>
            </a:endParaRPr>
          </a:p>
          <a:p>
            <a:pPr marL="228600" indent="-228600" algn="just">
              <a:lnSpc>
                <a:spcPct val="90000"/>
              </a:lnSpc>
              <a:spcAft>
                <a:spcPts val="600"/>
              </a:spcAft>
              <a:buFont typeface="Arial" panose="020B0604020202020204" pitchFamily="34" charset="0"/>
              <a:buChar char="•"/>
            </a:pPr>
            <a:r>
              <a:rPr lang="en-US" sz="2800" b="1" dirty="0"/>
              <a:t>Flexibility:</a:t>
            </a:r>
            <a:r>
              <a:rPr lang="en-US" sz="2800" dirty="0"/>
              <a:t> Owners have the flexibility to change or adapt their business quickly in response to market conditions or personal preferences. </a:t>
            </a:r>
            <a:endParaRPr lang="en-US" sz="2800" dirty="0">
              <a:ea typeface="Calibri"/>
              <a:cs typeface="Calibri"/>
            </a:endParaRPr>
          </a:p>
          <a:p>
            <a:pPr indent="-228600" algn="just">
              <a:lnSpc>
                <a:spcPct val="90000"/>
              </a:lnSpc>
              <a:spcAft>
                <a:spcPts val="600"/>
              </a:spcAft>
              <a:buFont typeface="Arial" panose="020B0604020202020204" pitchFamily="34" charset="0"/>
              <a:buChar char="•"/>
            </a:pPr>
            <a:endParaRPr lang="en-US" sz="2800" dirty="0">
              <a:ea typeface="Calibri"/>
              <a:cs typeface="Calibri"/>
            </a:endParaRPr>
          </a:p>
        </p:txBody>
      </p:sp>
    </p:spTree>
    <p:extLst>
      <p:ext uri="{BB962C8B-B14F-4D97-AF65-F5344CB8AC3E}">
        <p14:creationId xmlns:p14="http://schemas.microsoft.com/office/powerpoint/2010/main" val="141498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 on document with pen">
            <a:extLst>
              <a:ext uri="{FF2B5EF4-FFF2-40B4-BE49-F238E27FC236}">
                <a16:creationId xmlns:a16="http://schemas.microsoft.com/office/drawing/2014/main" id="{24D1E6D0-EE77-3C21-FB64-56BA93CE5F48}"/>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B1DDF08-E4C9-EE08-213D-ADC3913CE5C2}"/>
              </a:ext>
            </a:extLst>
          </p:cNvPr>
          <p:cNvSpPr txBox="1"/>
          <p:nvPr/>
        </p:nvSpPr>
        <p:spPr>
          <a:xfrm>
            <a:off x="299799" y="148201"/>
            <a:ext cx="11269660" cy="67044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800" b="1" dirty="0">
                <a:solidFill>
                  <a:srgbClr val="FF0000"/>
                </a:solidFill>
              </a:rPr>
              <a:t>Disadvantages of a Sole Proprietorship: </a:t>
            </a:r>
            <a:endParaRPr lang="en-US" sz="2800" b="1" dirty="0">
              <a:solidFill>
                <a:srgbClr val="FF0000"/>
              </a:solidFill>
              <a:ea typeface="Calibri"/>
              <a:cs typeface="Calibri"/>
            </a:endParaRPr>
          </a:p>
          <a:p>
            <a:pPr algn="just">
              <a:lnSpc>
                <a:spcPct val="90000"/>
              </a:lnSpc>
              <a:spcAft>
                <a:spcPts val="600"/>
              </a:spcAft>
            </a:pPr>
            <a:endParaRPr lang="en-US" sz="2800" b="1" dirty="0">
              <a:solidFill>
                <a:srgbClr val="FF0000"/>
              </a:solidFill>
              <a:ea typeface="Calibri"/>
              <a:cs typeface="Calibri"/>
            </a:endParaRPr>
          </a:p>
          <a:p>
            <a:pPr marL="228600" indent="-228600" algn="just">
              <a:lnSpc>
                <a:spcPct val="90000"/>
              </a:lnSpc>
              <a:spcAft>
                <a:spcPts val="600"/>
              </a:spcAft>
              <a:buFont typeface="Arial" panose="020B0604020202020204" pitchFamily="34" charset="0"/>
              <a:buChar char="•"/>
            </a:pPr>
            <a:r>
              <a:rPr lang="en-US" sz="2400" b="1" dirty="0"/>
              <a:t>Unlimited Personal Liability: </a:t>
            </a:r>
            <a:r>
              <a:rPr lang="en-US" sz="2400" dirty="0"/>
              <a:t>The owner is personally responsible for all the business's debts and liabilities. This means personal assets, including savings, home, and other possessions, may be at risk if the business faces financial difficulties. </a:t>
            </a:r>
            <a:endParaRPr lang="en-US" sz="2400" dirty="0">
              <a:ea typeface="Calibri"/>
              <a:cs typeface="Calibri"/>
            </a:endParaRPr>
          </a:p>
          <a:p>
            <a:pPr marL="228600" indent="-228600" algn="just">
              <a:lnSpc>
                <a:spcPct val="90000"/>
              </a:lnSpc>
              <a:spcAft>
                <a:spcPts val="600"/>
              </a:spcAft>
              <a:buFont typeface="Arial" panose="020B0604020202020204" pitchFamily="34" charset="0"/>
              <a:buChar char="•"/>
            </a:pPr>
            <a:r>
              <a:rPr lang="en-US" sz="2400" b="1" dirty="0"/>
              <a:t>Limited Access to Capital</a:t>
            </a:r>
            <a:r>
              <a:rPr lang="en-US" sz="2400" dirty="0"/>
              <a:t>: Sole proprietorships may find it challenging to raise capital through traditional means, such as selling shares or attracting investors. Access to financing is often limited to personal savings or loans. </a:t>
            </a:r>
            <a:endParaRPr lang="en-US" sz="2400" dirty="0">
              <a:ea typeface="Calibri"/>
              <a:cs typeface="Calibri"/>
            </a:endParaRPr>
          </a:p>
          <a:p>
            <a:pPr marL="228600" indent="-228600" algn="just">
              <a:lnSpc>
                <a:spcPct val="90000"/>
              </a:lnSpc>
              <a:spcAft>
                <a:spcPts val="600"/>
              </a:spcAft>
              <a:buFont typeface="Arial" panose="020B0604020202020204" pitchFamily="34" charset="0"/>
              <a:buChar char="•"/>
            </a:pPr>
            <a:r>
              <a:rPr lang="en-US" sz="2400" b="1" dirty="0"/>
              <a:t>Limited Skills and Resources:</a:t>
            </a:r>
            <a:r>
              <a:rPr lang="en-US" sz="2400" dirty="0"/>
              <a:t> The success of the business relies solely on the owner's skills, resources, and abilities. This can be a limitation, as the owner may lack expertise in certain areas or be limited by their own time and energy. </a:t>
            </a:r>
            <a:endParaRPr lang="en-US" sz="2400" dirty="0">
              <a:ea typeface="Calibri"/>
              <a:cs typeface="Calibri"/>
            </a:endParaRPr>
          </a:p>
          <a:p>
            <a:pPr marL="228600" indent="-228600" algn="just">
              <a:lnSpc>
                <a:spcPct val="90000"/>
              </a:lnSpc>
              <a:spcAft>
                <a:spcPts val="600"/>
              </a:spcAft>
              <a:buFont typeface="Arial" panose="020B0604020202020204" pitchFamily="34" charset="0"/>
              <a:buChar char="•"/>
            </a:pPr>
            <a:r>
              <a:rPr lang="en-US" sz="2400" b="1" dirty="0"/>
              <a:t>Difficulty in Expanding: </a:t>
            </a:r>
            <a:r>
              <a:rPr lang="en-US" sz="2400" dirty="0"/>
              <a:t>Expanding a sole proprietorship can be more challenging than other business structures, as the owner's capital and resources may be limited. </a:t>
            </a:r>
            <a:endParaRPr lang="en-US" sz="2400" dirty="0">
              <a:ea typeface="Calibri"/>
              <a:cs typeface="Calibri"/>
            </a:endParaRPr>
          </a:p>
          <a:p>
            <a:pPr marL="228600" indent="-228600" algn="just">
              <a:lnSpc>
                <a:spcPct val="90000"/>
              </a:lnSpc>
              <a:spcAft>
                <a:spcPts val="600"/>
              </a:spcAft>
              <a:buFont typeface="Arial" panose="020B0604020202020204" pitchFamily="34" charset="0"/>
              <a:buChar char="•"/>
            </a:pPr>
            <a:r>
              <a:rPr lang="en-US" sz="2400" b="1" dirty="0"/>
              <a:t>Lack of Perpetuity:</a:t>
            </a:r>
            <a:r>
              <a:rPr lang="en-US" sz="2400" dirty="0"/>
              <a:t> A sole proprietorship may not continue to exist beyond the life of the owner. If the owner passes away or decides to sell the business, it can be challenging to transfer ownership or continue operations. </a:t>
            </a:r>
            <a:endParaRPr lang="en-US" sz="2400" dirty="0">
              <a:ea typeface="Calibri"/>
              <a:cs typeface="Calibri"/>
            </a:endParaRPr>
          </a:p>
          <a:p>
            <a:pPr indent="-228600">
              <a:lnSpc>
                <a:spcPct val="90000"/>
              </a:lnSpc>
              <a:spcAft>
                <a:spcPts val="600"/>
              </a:spcAft>
              <a:buFont typeface="Arial" panose="020B0604020202020204" pitchFamily="34" charset="0"/>
              <a:buChar char="•"/>
            </a:pPr>
            <a:endParaRPr lang="en-US" sz="2400" dirty="0">
              <a:ea typeface="Calibri"/>
              <a:cs typeface="Calibri"/>
            </a:endParaRPr>
          </a:p>
        </p:txBody>
      </p:sp>
    </p:spTree>
    <p:extLst>
      <p:ext uri="{BB962C8B-B14F-4D97-AF65-F5344CB8AC3E}">
        <p14:creationId xmlns:p14="http://schemas.microsoft.com/office/powerpoint/2010/main" val="3998452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l="-22000" r="-2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D8FF74-EE38-2E08-CA91-81C4A2C6A439}"/>
              </a:ext>
            </a:extLst>
          </p:cNvPr>
          <p:cNvSpPr txBox="1"/>
          <p:nvPr/>
        </p:nvSpPr>
        <p:spPr>
          <a:xfrm>
            <a:off x="94891" y="238664"/>
            <a:ext cx="7602748"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0000"/>
                </a:solidFill>
              </a:rPr>
              <a:t>JOINT STOCK COMPANY:</a:t>
            </a:r>
            <a:endParaRPr lang="en-US" sz="2800" b="1" dirty="0">
              <a:solidFill>
                <a:srgbClr val="FF0000"/>
              </a:solidFill>
              <a:cs typeface="Calibri"/>
            </a:endParaRPr>
          </a:p>
          <a:p>
            <a:endParaRPr lang="en-US" sz="2800" b="1" dirty="0">
              <a:solidFill>
                <a:srgbClr val="C00000"/>
              </a:solidFill>
              <a:cs typeface="Calibri"/>
            </a:endParaRPr>
          </a:p>
          <a:p>
            <a:pPr algn="just"/>
            <a:r>
              <a:rPr lang="en-US" sz="2400" dirty="0">
                <a:solidFill>
                  <a:schemeClr val="bg1"/>
                </a:solidFill>
              </a:rPr>
              <a:t>A joint stock company is a form of business organization where the capital of the company is divided into shares, and the ownership of the company is represented by the ownership of these shares. In other words, a joint stock company is owned by its shareholders, and the ownership is proportional to the number of shares held by each shareholder.</a:t>
            </a:r>
            <a:endParaRPr lang="en-US" sz="2400" dirty="0">
              <a:solidFill>
                <a:schemeClr val="bg1"/>
              </a:solidFill>
              <a:cs typeface="Calibri"/>
            </a:endParaRPr>
          </a:p>
          <a:p>
            <a:pPr algn="just"/>
            <a:endParaRPr lang="en-US" sz="2400" dirty="0">
              <a:solidFill>
                <a:schemeClr val="bg1"/>
              </a:solidFill>
              <a:cs typeface="Calibri"/>
            </a:endParaRPr>
          </a:p>
          <a:p>
            <a:pPr algn="just"/>
            <a:r>
              <a:rPr lang="en-US" sz="2400" dirty="0">
                <a:solidFill>
                  <a:schemeClr val="bg1"/>
                </a:solidFill>
              </a:rPr>
              <a:t>This type of company structure allows for the pooling of capital from multiple investors, spreading the financial risk among them. The liability of each shareholder is typically limited to the value of their investment in the company, which means that their personal assets are not at risk beyond the amount they have invested in the form of shares.</a:t>
            </a:r>
            <a:endParaRPr lang="en-US" sz="2400" dirty="0">
              <a:solidFill>
                <a:schemeClr val="bg1"/>
              </a:solidFill>
              <a:cs typeface="Calibri"/>
            </a:endParaRPr>
          </a:p>
        </p:txBody>
      </p:sp>
    </p:spTree>
    <p:extLst>
      <p:ext uri="{BB962C8B-B14F-4D97-AF65-F5344CB8AC3E}">
        <p14:creationId xmlns:p14="http://schemas.microsoft.com/office/powerpoint/2010/main" val="224117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l="-22000" r="-2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F0E313-CCF5-EF73-0196-35051B2E804C}"/>
              </a:ext>
            </a:extLst>
          </p:cNvPr>
          <p:cNvSpPr txBox="1"/>
          <p:nvPr/>
        </p:nvSpPr>
        <p:spPr>
          <a:xfrm>
            <a:off x="181155" y="109268"/>
            <a:ext cx="7516482"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dirty="0">
                <a:solidFill>
                  <a:schemeClr val="bg1"/>
                </a:solidFill>
              </a:rPr>
              <a:t>Joint stock companies often have a centralized management structure, with a board of directors elected by the shareholders to make key decisions on behalf of the company. The shareholders, in turn, exercise their control and influence through voting at shareholder meetings.</a:t>
            </a:r>
            <a:endParaRPr lang="en-US" sz="2800" dirty="0">
              <a:solidFill>
                <a:schemeClr val="bg1"/>
              </a:solidFill>
              <a:cs typeface="Calibri"/>
            </a:endParaRPr>
          </a:p>
          <a:p>
            <a:pPr algn="just"/>
            <a:endParaRPr lang="en-US" sz="2800" dirty="0">
              <a:solidFill>
                <a:schemeClr val="bg1"/>
              </a:solidFill>
              <a:cs typeface="Calibri"/>
            </a:endParaRPr>
          </a:p>
          <a:p>
            <a:pPr algn="just"/>
            <a:r>
              <a:rPr lang="en-US" sz="2800" dirty="0">
                <a:solidFill>
                  <a:schemeClr val="bg1"/>
                </a:solidFill>
              </a:rPr>
              <a:t>Joint stock companies are commonly used for large businesses that require significant capital for investment and expansion. They provide a flexible and efficient way for investors to buy and sell shares, facilitating liquidity in the ownership of the company. The ability to transfer shares easily is a key feature that distinguishes joint stock companies from other forms of business entities.</a:t>
            </a:r>
            <a:endParaRPr lang="en-US" sz="2000">
              <a:solidFill>
                <a:schemeClr val="bg1"/>
              </a:solidFill>
              <a:cs typeface="Calibri"/>
            </a:endParaRPr>
          </a:p>
        </p:txBody>
      </p:sp>
    </p:spTree>
    <p:extLst>
      <p:ext uri="{BB962C8B-B14F-4D97-AF65-F5344CB8AC3E}">
        <p14:creationId xmlns:p14="http://schemas.microsoft.com/office/powerpoint/2010/main" val="16045658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UNIT 3:BUSINESS OWNERSHIP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369</cp:revision>
  <dcterms:created xsi:type="dcterms:W3CDTF">2023-11-05T10:50:14Z</dcterms:created>
  <dcterms:modified xsi:type="dcterms:W3CDTF">2023-11-22T19:27:06Z</dcterms:modified>
</cp:coreProperties>
</file>